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0" r:id="rId2"/>
    <p:sldId id="695" r:id="rId3"/>
    <p:sldId id="727" r:id="rId4"/>
    <p:sldId id="728" r:id="rId5"/>
    <p:sldId id="590" r:id="rId6"/>
    <p:sldId id="729" r:id="rId7"/>
    <p:sldId id="730" r:id="rId8"/>
    <p:sldId id="731" r:id="rId9"/>
    <p:sldId id="732" r:id="rId10"/>
    <p:sldId id="733" r:id="rId11"/>
    <p:sldId id="734" r:id="rId12"/>
    <p:sldId id="735" r:id="rId13"/>
    <p:sldId id="736" r:id="rId14"/>
    <p:sldId id="737" r:id="rId15"/>
    <p:sldId id="738" r:id="rId16"/>
    <p:sldId id="739" r:id="rId17"/>
    <p:sldId id="740" r:id="rId18"/>
    <p:sldId id="741" r:id="rId19"/>
    <p:sldId id="742" r:id="rId20"/>
    <p:sldId id="743" r:id="rId21"/>
    <p:sldId id="744" r:id="rId22"/>
    <p:sldId id="745" r:id="rId23"/>
    <p:sldId id="746" r:id="rId24"/>
    <p:sldId id="747" r:id="rId25"/>
    <p:sldId id="748" r:id="rId26"/>
    <p:sldId id="717" r:id="rId27"/>
    <p:sldId id="750" r:id="rId28"/>
    <p:sldId id="675" r:id="rId29"/>
    <p:sldId id="726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B314456-4B4C-4B36-9219-980102937F6D}">
          <p14:sldIdLst>
            <p14:sldId id="300"/>
            <p14:sldId id="695"/>
            <p14:sldId id="727"/>
            <p14:sldId id="728"/>
            <p14:sldId id="590"/>
            <p14:sldId id="729"/>
            <p14:sldId id="730"/>
            <p14:sldId id="731"/>
            <p14:sldId id="732"/>
            <p14:sldId id="733"/>
            <p14:sldId id="734"/>
            <p14:sldId id="735"/>
            <p14:sldId id="736"/>
            <p14:sldId id="737"/>
            <p14:sldId id="738"/>
            <p14:sldId id="739"/>
            <p14:sldId id="740"/>
            <p14:sldId id="741"/>
            <p14:sldId id="742"/>
            <p14:sldId id="743"/>
            <p14:sldId id="744"/>
            <p14:sldId id="745"/>
            <p14:sldId id="746"/>
            <p14:sldId id="747"/>
            <p14:sldId id="748"/>
            <p14:sldId id="717"/>
            <p14:sldId id="750"/>
            <p14:sldId id="675"/>
            <p14:sldId id="726"/>
          </p14:sldIdLst>
        </p14:section>
        <p14:section name="доп слайды" id="{0A5E0976-12A8-4C90-BC88-E7445F4ED58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гдальский Денис Игоревич" initials="МДИ" lastIdx="6" clrIdx="0">
    <p:extLst>
      <p:ext uri="{19B8F6BF-5375-455C-9EA6-DF929625EA0E}">
        <p15:presenceInfo xmlns:p15="http://schemas.microsoft.com/office/powerpoint/2012/main" userId="S-1-5-21-4226584364-21557989-1436132917-1644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393"/>
    <a:srgbClr val="CEE1F2"/>
    <a:srgbClr val="176BBD"/>
    <a:srgbClr val="49198B"/>
    <a:srgbClr val="62C7F1"/>
    <a:srgbClr val="E3EAF6"/>
    <a:srgbClr val="2C2D8F"/>
    <a:srgbClr val="668CCF"/>
    <a:srgbClr val="ED7D31"/>
    <a:srgbClr val="789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408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6728E-7B58-4258-ACF1-6AFD9B644731}" type="datetimeFigureOut">
              <a:rPr lang="ru-RU" smtClean="0"/>
              <a:t>16.04.2020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96344-AB4E-4E43-8796-67C97B8F4B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20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856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508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650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710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735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473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649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408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381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42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476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991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0791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1105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5421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4955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8110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0212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8770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1829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 lIns="92409" tIns="46205" rIns="92409" bIns="46205"/>
          <a:lstStyle/>
          <a:p>
            <a:r>
              <a:rPr lang="ru-RU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 lIns="92409" tIns="46205" rIns="92409" bIns="46205"/>
          <a:lstStyle/>
          <a:p>
            <a:fld id="{1ADD950F-4718-4BFC-B9E0-69B49DFC71DA}" type="datetime1">
              <a:rPr lang="ru-RU" smtClean="0"/>
              <a:t>16.04.2020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25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129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304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18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962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719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108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82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76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11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356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8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87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5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54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16.04.2020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57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16.04.2020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71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16.04.2020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72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79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01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B3465-6BC1-4C5A-8672-039A31808E6C}" type="datetimeFigureOut">
              <a:rPr lang="ru-RU" smtClean="0"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93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.xml"/><Relationship Id="rId7" Type="http://schemas.openxmlformats.org/officeDocument/2006/relationships/image" Target="../media/image1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.png"/><Relationship Id="rId7" Type="http://schemas.openxmlformats.org/officeDocument/2006/relationships/hyperlink" Target="http://www.all-fizika.com/article/index.php?id_article=110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istolymp2.spbu.ru/www/lab_dhtml/index.html" TargetMode="External"/><Relationship Id="rId11" Type="http://schemas.openxmlformats.org/officeDocument/2006/relationships/image" Target="../media/image39.gif"/><Relationship Id="rId5" Type="http://schemas.openxmlformats.org/officeDocument/2006/relationships/hyperlink" Target="http://www.virtulab.net/" TargetMode="External"/><Relationship Id="rId10" Type="http://schemas.openxmlformats.org/officeDocument/2006/relationships/image" Target="../media/image38.gif"/><Relationship Id="rId4" Type="http://schemas.openxmlformats.org/officeDocument/2006/relationships/hyperlink" Target="http://mediadidaktika.ru/" TargetMode="External"/><Relationship Id="rId9" Type="http://schemas.openxmlformats.org/officeDocument/2006/relationships/image" Target="../media/image37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gif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1.gif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0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shop.prosv.ru/ya-sdam-oge--fizika--mexanicheskie-yavleniya--teplovye-yavleniya--elektromagnitnye-yavleniya--tipovye-zadaniya2396" TargetMode="External"/><Relationship Id="rId3" Type="http://schemas.openxmlformats.org/officeDocument/2006/relationships/image" Target="../media/image52.jpeg"/><Relationship Id="rId7" Type="http://schemas.openxmlformats.org/officeDocument/2006/relationships/hyperlink" Target="https://shop.prosv.ru/oge-2019-fizika-25-luchshix-variantov2923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hop.prosv.ru/v-pomoshh-vypuskniku--oge--fizika--spravochnik-s-kommentariyami-vedushhix-ekspertov3235" TargetMode="External"/><Relationship Id="rId5" Type="http://schemas.openxmlformats.org/officeDocument/2006/relationships/image" Target="../media/image54.jpeg"/><Relationship Id="rId10" Type="http://schemas.openxmlformats.org/officeDocument/2006/relationships/image" Target="../media/image55.gif"/><Relationship Id="rId4" Type="http://schemas.openxmlformats.org/officeDocument/2006/relationships/image" Target="../media/image53.jpeg"/><Relationship Id="rId9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gif"/><Relationship Id="rId5" Type="http://schemas.openxmlformats.org/officeDocument/2006/relationships/image" Target="../media/image57.png"/><Relationship Id="rId4" Type="http://schemas.openxmlformats.org/officeDocument/2006/relationships/hyperlink" Target="https://shop.prosv.ru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v.ru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vopros@prosv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pheres.prosv.ru/physics/about/200/2236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spheres.prosv.ru/physics/about/199/2205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hyperlink" Target="http://spheres.prosv.ru/physics/about/201/228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4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pic>
        <p:nvPicPr>
          <p:cNvPr id="6" name="Рисунок 5" descr="000356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81" b="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63DCCC5-C5C7-4939-A893-4A4DB73304DC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88000">
                <a:srgbClr val="2D2B8D">
                  <a:alpha val="7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3579" y="2235362"/>
            <a:ext cx="10252617" cy="1169551"/>
          </a:xfrm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4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 Light" panose="020B0306030504020204" pitchFamily="34" charset="0"/>
              </a:rPr>
              <a:t>«Лабораторный практикум в дистанционном формате»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3996" y="4651609"/>
            <a:ext cx="7112286" cy="923330"/>
          </a:xfr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>Ведущий методист по физике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>Центра методической поддержки педагогов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>Литвинов Олег Андреевич</a:t>
            </a: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5B8FA12-8F11-450D-B1D4-14C77A453207}"/>
              </a:ext>
            </a:extLst>
          </p:cNvPr>
          <p:cNvGrpSpPr/>
          <p:nvPr/>
        </p:nvGrpSpPr>
        <p:grpSpPr>
          <a:xfrm>
            <a:off x="9784442" y="251752"/>
            <a:ext cx="2131199" cy="736914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0" y="5972139"/>
            <a:ext cx="81449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 права защищены.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Никакая часть презентации не может быть воспроизведена в какой бы то ни было форме и какими бы то ни было средствами, включая размещение в сети Интернет и в корпоративных сетях, а также запись в память ЭВМ, для частного или публичного использования, без письменного разрешения владельца авторских прав.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2020</a:t>
            </a:r>
          </a:p>
        </p:txBody>
      </p:sp>
    </p:spTree>
    <p:extLst>
      <p:ext uri="{BB962C8B-B14F-4D97-AF65-F5344CB8AC3E}">
        <p14:creationId xmlns:p14="http://schemas.microsoft.com/office/powerpoint/2010/main" val="2001065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282526" y="119103"/>
            <a:ext cx="7138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Электронные приложения к УМК «Сферы»</a:t>
            </a:r>
          </a:p>
        </p:txBody>
      </p:sp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38F5E7A-7449-403F-90A6-84B4B81BD7FC}"/>
              </a:ext>
            </a:extLst>
          </p:cNvPr>
          <p:cNvSpPr txBox="1"/>
          <p:nvPr/>
        </p:nvSpPr>
        <p:spPr>
          <a:xfrm>
            <a:off x="282526" y="817692"/>
            <a:ext cx="2903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ВХОД В ПРИЛОЖЕНИЕ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88424D-C454-48F7-800D-77B509922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164" y="1245337"/>
            <a:ext cx="7791726" cy="54935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8DF00-BF33-461F-A545-5E6A3D1BD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6" y="1305486"/>
            <a:ext cx="1656383" cy="520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54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282526" y="119103"/>
            <a:ext cx="7138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Электронные приложения к УМК «Сферы»</a:t>
            </a:r>
          </a:p>
        </p:txBody>
      </p:sp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38F5E7A-7449-403F-90A6-84B4B81BD7FC}"/>
              </a:ext>
            </a:extLst>
          </p:cNvPr>
          <p:cNvSpPr txBox="1"/>
          <p:nvPr/>
        </p:nvSpPr>
        <p:spPr>
          <a:xfrm>
            <a:off x="282526" y="817692"/>
            <a:ext cx="5750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НАВИГАЦИЯ ПО ПРИЛОЖЕНИЮ – «УЧЕБНИК»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88424D-C454-48F7-800D-77B509922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35" y="1217802"/>
            <a:ext cx="6545575" cy="46149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D6D36E-8065-4E43-86BD-8CF7378F3569}"/>
              </a:ext>
            </a:extLst>
          </p:cNvPr>
          <p:cNvSpPr txBox="1"/>
          <p:nvPr/>
        </p:nvSpPr>
        <p:spPr>
          <a:xfrm>
            <a:off x="6828101" y="1210347"/>
            <a:ext cx="50813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Вкладка «Учебник» открывается автоматически при вход в приложение.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Первая страница содержит оглавление учебника.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Выбрав параграф из оглавления мы попадаем на страницу учебника.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7B6D22-1C41-41AC-B35C-417E1D3EA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037" y="3183121"/>
            <a:ext cx="3857625" cy="2649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9D84AC-8438-402A-813D-4DFD8851968E}"/>
              </a:ext>
            </a:extLst>
          </p:cNvPr>
          <p:cNvSpPr txBox="1"/>
          <p:nvPr/>
        </p:nvSpPr>
        <p:spPr>
          <a:xfrm>
            <a:off x="1405127" y="5927938"/>
            <a:ext cx="8033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ВНИМАНИЕ! Версия учебника соответствует версии 2014 года! </a:t>
            </a:r>
          </a:p>
        </p:txBody>
      </p:sp>
    </p:spTree>
    <p:extLst>
      <p:ext uri="{BB962C8B-B14F-4D97-AF65-F5344CB8AC3E}">
        <p14:creationId xmlns:p14="http://schemas.microsoft.com/office/powerpoint/2010/main" val="269607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282526" y="119103"/>
            <a:ext cx="7138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Электронные приложения к УМК «Сферы»</a:t>
            </a:r>
          </a:p>
        </p:txBody>
      </p:sp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08B5D4B-C028-498F-A7E7-DC15FC5916FB}"/>
              </a:ext>
            </a:extLst>
          </p:cNvPr>
          <p:cNvSpPr txBox="1"/>
          <p:nvPr/>
        </p:nvSpPr>
        <p:spPr>
          <a:xfrm>
            <a:off x="282526" y="817692"/>
            <a:ext cx="5706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НАВИГАЦИЯ ПО ПРИЛОЖЕНИЮ – «КАТАЛОГ»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603645-1334-484F-89A8-B2AC6A2A2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25" y="1305486"/>
            <a:ext cx="6438900" cy="45424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BDDF66-7D9E-4085-A605-C5D742DAE519}"/>
              </a:ext>
            </a:extLst>
          </p:cNvPr>
          <p:cNvSpPr txBox="1"/>
          <p:nvPr/>
        </p:nvSpPr>
        <p:spPr>
          <a:xfrm>
            <a:off x="6758703" y="817692"/>
            <a:ext cx="50813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Вкладка «Каталог» предназначена для отображения всех мультимедийных объектов приложения.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Страница состоит из трёх рабочих зон. Слева располагается оглавление, в котором вы можете выбрать тему урока, по которой хотите выбрать мультимедийные объекты.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 середине будут отображаться какие мультимедийные объекты доступны для данной темы.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Справа находится фильтр, где вы можете выбрать какой именно тип объекта Вам нужен.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Нажав на объект – он откроется в новом окне.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B16D42-8981-42CC-888C-58FBF1250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4351" y="1721844"/>
            <a:ext cx="2393488" cy="15612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AE0C97-287C-4C63-9990-15F1907E5C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1057" y="3699453"/>
            <a:ext cx="3637968" cy="285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70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282526" y="119103"/>
            <a:ext cx="7138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Электронные приложения к УМК «Сферы»</a:t>
            </a:r>
          </a:p>
        </p:txBody>
      </p:sp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08B5D4B-C028-498F-A7E7-DC15FC5916FB}"/>
              </a:ext>
            </a:extLst>
          </p:cNvPr>
          <p:cNvSpPr txBox="1"/>
          <p:nvPr/>
        </p:nvSpPr>
        <p:spPr>
          <a:xfrm>
            <a:off x="282526" y="817692"/>
            <a:ext cx="6139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НАВИГАЦИЯ ПО ПРИЛОЖЕНИЮ – «ПРАКТИКУМ»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DB10AC-A0FE-4E75-ACB6-AB055E0AD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26" y="1217802"/>
            <a:ext cx="6432599" cy="45863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E0DBAD-EDCA-4665-851B-6E833F6EA30A}"/>
              </a:ext>
            </a:extLst>
          </p:cNvPr>
          <p:cNvSpPr txBox="1"/>
          <p:nvPr/>
        </p:nvSpPr>
        <p:spPr>
          <a:xfrm>
            <a:off x="6828101" y="1210347"/>
            <a:ext cx="50813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Вкладка «Практикум» содержит перечень разделов учебника и перечень лабораторных работ к ним.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Для того чтобы увидеть весь перечень лабораторных работ нажимаем кнопку «Выбрать всё».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Для того чтобы выбрать соответствующую лабораторную работу – кликаем на неё.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D9DF72-7E81-4169-BC38-8AC76272C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4455" y="1663386"/>
            <a:ext cx="3465557" cy="17656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E813FD0-4E43-4326-B565-384776D182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2948" y="4061783"/>
            <a:ext cx="3751678" cy="258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19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282526" y="119103"/>
            <a:ext cx="7138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Электронные приложения к УМК «Сферы»</a:t>
            </a:r>
          </a:p>
        </p:txBody>
      </p:sp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08B5D4B-C028-498F-A7E7-DC15FC5916FB}"/>
              </a:ext>
            </a:extLst>
          </p:cNvPr>
          <p:cNvSpPr txBox="1"/>
          <p:nvPr/>
        </p:nvSpPr>
        <p:spPr>
          <a:xfrm>
            <a:off x="282526" y="817692"/>
            <a:ext cx="592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НАВИГАЦИЯ ПО ПРИЛОЖЕНИЮ – «ЗАДАЧНИК»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E0DBAD-EDCA-4665-851B-6E833F6EA30A}"/>
              </a:ext>
            </a:extLst>
          </p:cNvPr>
          <p:cNvSpPr txBox="1"/>
          <p:nvPr/>
        </p:nvSpPr>
        <p:spPr>
          <a:xfrm>
            <a:off x="6828101" y="1210347"/>
            <a:ext cx="50813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Вкладка «Задачник» содержит интерактивные задачи к основным темам учебника.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 странице данной вкладки находится список задач, кнопки выбора режима и пиктограммы результатов.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 режиме «Тренажёр» учащийся решает задачи, после чего происходит он-лайн проверка с указанием ошибок.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 режиме «Контроль» учащийся решает задачи, после чего происходит проверка и выставляется результат.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56687C-9010-4825-8C3B-7E2650D13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26" y="1305486"/>
            <a:ext cx="6464790" cy="46242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E14021-85A6-4B1E-B382-7DE0A4C61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578" y="2719572"/>
            <a:ext cx="5323738" cy="378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5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282526" y="119103"/>
            <a:ext cx="7138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Электронные приложения к УМК «Сферы»</a:t>
            </a:r>
          </a:p>
        </p:txBody>
      </p:sp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08B5D4B-C028-498F-A7E7-DC15FC5916FB}"/>
              </a:ext>
            </a:extLst>
          </p:cNvPr>
          <p:cNvSpPr txBox="1"/>
          <p:nvPr/>
        </p:nvSpPr>
        <p:spPr>
          <a:xfrm>
            <a:off x="282526" y="817692"/>
            <a:ext cx="6394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НАВИГАЦИЯ ПО ПРИЛОЖЕНИЮ – «ЭКЗАМЕНАТОР»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E0DBAD-EDCA-4665-851B-6E833F6EA30A}"/>
              </a:ext>
            </a:extLst>
          </p:cNvPr>
          <p:cNvSpPr txBox="1"/>
          <p:nvPr/>
        </p:nvSpPr>
        <p:spPr>
          <a:xfrm>
            <a:off x="6758703" y="817966"/>
            <a:ext cx="50813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Вкладка «Экзаменатор» представляет собой возможность выполнять тестовые задания к урокам в двух режимах «Тренажёр» и «Контроль».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«Тренажёр» позволяет выполнять интерактивные задания выбранного урока несколько раз без сохранения результатов. Задания представлены двух типов «Выбор правильного ответа» и «Составление логической последовательности».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Режим «Контроль» позволяет выполнять контрольные тестовые задания выбранного урока. После чего результаты сохраняются и отображаются в поле рядом.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80C1A3-1FFD-4BEB-A5EC-B12D653BB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99" y="1238583"/>
            <a:ext cx="6481108" cy="46218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E791EC-9CE9-40C2-B7E7-7CC13198ED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9979" y="5922682"/>
            <a:ext cx="7640097" cy="54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07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282526" y="119103"/>
            <a:ext cx="7138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Электронные приложения к УМК «Сферы»</a:t>
            </a:r>
          </a:p>
        </p:txBody>
      </p:sp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08B5D4B-C028-498F-A7E7-DC15FC5916FB}"/>
              </a:ext>
            </a:extLst>
          </p:cNvPr>
          <p:cNvSpPr txBox="1"/>
          <p:nvPr/>
        </p:nvSpPr>
        <p:spPr>
          <a:xfrm>
            <a:off x="282526" y="817692"/>
            <a:ext cx="6417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КАКИЕ ЛАБОРАТОРНЫЕ РАБОТЫ ПРЕДСТАВЛЕНЫ?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C34EB6-8ECD-46E6-8C40-DAF9EC88CA40}"/>
              </a:ext>
            </a:extLst>
          </p:cNvPr>
          <p:cNvSpPr txBox="1"/>
          <p:nvPr/>
        </p:nvSpPr>
        <p:spPr>
          <a:xfrm>
            <a:off x="282526" y="1217802"/>
            <a:ext cx="1273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7 КЛАСС: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6AB144-CE60-4D2C-ACD6-C13FC02EC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25" y="1617911"/>
            <a:ext cx="8131303" cy="45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62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282526" y="119103"/>
            <a:ext cx="7138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Электронные приложения к УМК «Сферы»</a:t>
            </a:r>
          </a:p>
        </p:txBody>
      </p:sp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08B5D4B-C028-498F-A7E7-DC15FC5916FB}"/>
              </a:ext>
            </a:extLst>
          </p:cNvPr>
          <p:cNvSpPr txBox="1"/>
          <p:nvPr/>
        </p:nvSpPr>
        <p:spPr>
          <a:xfrm>
            <a:off x="282526" y="817692"/>
            <a:ext cx="6417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КАКИЕ ЛАБОРАТОРНЫЕ РАБОТЫ ПРЕДСТАВЛЕНЫ?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C34EB6-8ECD-46E6-8C40-DAF9EC88CA40}"/>
              </a:ext>
            </a:extLst>
          </p:cNvPr>
          <p:cNvSpPr txBox="1"/>
          <p:nvPr/>
        </p:nvSpPr>
        <p:spPr>
          <a:xfrm>
            <a:off x="282526" y="1217802"/>
            <a:ext cx="1273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 КЛАСС: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446558-DDAF-4D9D-A649-616712F3D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26" y="1617911"/>
            <a:ext cx="9434578" cy="42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76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282526" y="119103"/>
            <a:ext cx="7138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Электронные приложения к УМК «Сферы»</a:t>
            </a:r>
          </a:p>
        </p:txBody>
      </p:sp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08B5D4B-C028-498F-A7E7-DC15FC5916FB}"/>
              </a:ext>
            </a:extLst>
          </p:cNvPr>
          <p:cNvSpPr txBox="1"/>
          <p:nvPr/>
        </p:nvSpPr>
        <p:spPr>
          <a:xfrm>
            <a:off x="282526" y="817692"/>
            <a:ext cx="6417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КАКИЕ ЛАБОРАТОРНЫЕ РАБОТЫ ПРЕДСТАВЛЕНЫ?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C34EB6-8ECD-46E6-8C40-DAF9EC88CA40}"/>
              </a:ext>
            </a:extLst>
          </p:cNvPr>
          <p:cNvSpPr txBox="1"/>
          <p:nvPr/>
        </p:nvSpPr>
        <p:spPr>
          <a:xfrm>
            <a:off x="282526" y="1217802"/>
            <a:ext cx="1273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9 КЛАСС: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7AA3E8-4C20-438D-B2F5-C2798B0CB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25" y="1617912"/>
            <a:ext cx="7877801" cy="505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27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282526" y="119103"/>
            <a:ext cx="7138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Электронные приложения к УМК «Сферы»</a:t>
            </a:r>
          </a:p>
        </p:txBody>
      </p:sp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08B5D4B-C028-498F-A7E7-DC15FC5916FB}"/>
              </a:ext>
            </a:extLst>
          </p:cNvPr>
          <p:cNvSpPr txBox="1"/>
          <p:nvPr/>
        </p:nvSpPr>
        <p:spPr>
          <a:xfrm>
            <a:off x="282526" y="817692"/>
            <a:ext cx="5820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 ВЫПОЛНЯЕТСЯ ЛАБОРАТОРНАЯ РАБОТА?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4149DD-0F6D-4FFE-9093-EA0147861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722" y="1217802"/>
            <a:ext cx="7853095" cy="558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88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4E02EE-FF8B-4EA3-A3AE-CD2601DC3639}"/>
              </a:ext>
            </a:extLst>
          </p:cNvPr>
          <p:cNvSpPr txBox="1"/>
          <p:nvPr/>
        </p:nvSpPr>
        <p:spPr>
          <a:xfrm>
            <a:off x="3716295" y="91241"/>
            <a:ext cx="4103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СЕГОДНЯ НА ВЕБИНАРЕ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E36CC18-8B93-453C-9EF2-96FC62735822}"/>
              </a:ext>
            </a:extLst>
          </p:cNvPr>
          <p:cNvSpPr txBox="1"/>
          <p:nvPr/>
        </p:nvSpPr>
        <p:spPr>
          <a:xfrm>
            <a:off x="393362" y="900545"/>
            <a:ext cx="109173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 организовать лабораторный эксперимент в условиях дистанционного обучения?</a:t>
            </a: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Инструменты учителя</a:t>
            </a:r>
          </a:p>
          <a:p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Электронные приложения.</a:t>
            </a:r>
          </a:p>
          <a:p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 установить? Как использовать? Какие есть «подводные камни»?</a:t>
            </a: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Лабораторный практикум в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Skype</a:t>
            </a: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4. Лабораторный практикум в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Zoom</a:t>
            </a: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5. Есть ли ресурсы с онлайн проверкой?</a:t>
            </a: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6. Сборник бесплатных ресурсов для работы в он-лайн</a:t>
            </a:r>
          </a:p>
        </p:txBody>
      </p:sp>
    </p:spTree>
    <p:extLst>
      <p:ext uri="{BB962C8B-B14F-4D97-AF65-F5344CB8AC3E}">
        <p14:creationId xmlns:p14="http://schemas.microsoft.com/office/powerpoint/2010/main" val="978237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282526" y="119103"/>
            <a:ext cx="7138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Электронные приложения к УМК «Сферы»</a:t>
            </a:r>
          </a:p>
        </p:txBody>
      </p:sp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08B5D4B-C028-498F-A7E7-DC15FC5916FB}"/>
              </a:ext>
            </a:extLst>
          </p:cNvPr>
          <p:cNvSpPr txBox="1"/>
          <p:nvPr/>
        </p:nvSpPr>
        <p:spPr>
          <a:xfrm>
            <a:off x="282526" y="817692"/>
            <a:ext cx="5820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 ВЫПОЛНЯЕТСЯ ЛАБОРАТОРНАЯ РАБОТА?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F4DD77-D147-46F2-A17A-AEBFBC33B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151" y="1217801"/>
            <a:ext cx="8041698" cy="54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42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282526" y="119103"/>
            <a:ext cx="7138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Электронные приложения к УМК «Сферы»</a:t>
            </a:r>
          </a:p>
        </p:txBody>
      </p:sp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08B5D4B-C028-498F-A7E7-DC15FC5916FB}"/>
              </a:ext>
            </a:extLst>
          </p:cNvPr>
          <p:cNvSpPr txBox="1"/>
          <p:nvPr/>
        </p:nvSpPr>
        <p:spPr>
          <a:xfrm>
            <a:off x="282526" y="817692"/>
            <a:ext cx="5820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 ВЫПОЛНЯЕТСЯ ЛАБОРАТОРНАЯ РАБОТА?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1D1D54-C39C-4E50-A703-31A449AD8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757" y="1233287"/>
            <a:ext cx="8246485" cy="55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29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282526" y="119103"/>
            <a:ext cx="7138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Электронные приложения к УМК «Сферы»</a:t>
            </a:r>
          </a:p>
        </p:txBody>
      </p:sp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08B5D4B-C028-498F-A7E7-DC15FC5916FB}"/>
              </a:ext>
            </a:extLst>
          </p:cNvPr>
          <p:cNvSpPr txBox="1"/>
          <p:nvPr/>
        </p:nvSpPr>
        <p:spPr>
          <a:xfrm>
            <a:off x="282526" y="817692"/>
            <a:ext cx="5820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 ВЫПОЛНЯЕТСЯ ЛАБОРАТОРНАЯ РАБОТА?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3FD15A-E6F0-4F38-B288-6F55F5C9A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245" y="1217802"/>
            <a:ext cx="8353510" cy="552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97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282526" y="119103"/>
            <a:ext cx="7138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Электронные приложения к УМК «Сферы»</a:t>
            </a:r>
          </a:p>
        </p:txBody>
      </p:sp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08B5D4B-C028-498F-A7E7-DC15FC5916FB}"/>
              </a:ext>
            </a:extLst>
          </p:cNvPr>
          <p:cNvSpPr txBox="1"/>
          <p:nvPr/>
        </p:nvSpPr>
        <p:spPr>
          <a:xfrm>
            <a:off x="282526" y="817692"/>
            <a:ext cx="5820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 ВЫПОЛНЯЕТСЯ ЛАБОРАТОРНАЯ РАБОТА?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24D8A3-DCD1-4FB9-A35B-CD15CD2AF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1869" y="1217802"/>
            <a:ext cx="7928261" cy="54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29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282526" y="119103"/>
            <a:ext cx="7138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Электронные приложения к УМК «Сферы»</a:t>
            </a:r>
          </a:p>
        </p:txBody>
      </p:sp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1E2BFC8-4846-44D6-89B8-04632E774576}"/>
              </a:ext>
            </a:extLst>
          </p:cNvPr>
          <p:cNvSpPr/>
          <p:nvPr/>
        </p:nvSpPr>
        <p:spPr>
          <a:xfrm>
            <a:off x="1052945" y="1080655"/>
            <a:ext cx="3671453" cy="678849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ПРЕИМУЩЕСТВА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C302173-D576-415F-8014-7D042705481E}"/>
              </a:ext>
            </a:extLst>
          </p:cNvPr>
          <p:cNvCxnSpPr>
            <a:cxnSpLocks/>
          </p:cNvCxnSpPr>
          <p:nvPr/>
        </p:nvCxnSpPr>
        <p:spPr>
          <a:xfrm>
            <a:off x="6248392" y="1080655"/>
            <a:ext cx="0" cy="5777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A61C12E-5E44-47F2-85AA-901C7132D2B9}"/>
              </a:ext>
            </a:extLst>
          </p:cNvPr>
          <p:cNvSpPr/>
          <p:nvPr/>
        </p:nvSpPr>
        <p:spPr>
          <a:xfrm>
            <a:off x="7467604" y="1080654"/>
            <a:ext cx="3671453" cy="678849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НЕДОСТАТКИ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22CF8F-B939-4AFF-8F72-4396C0B3CF4E}"/>
              </a:ext>
            </a:extLst>
          </p:cNvPr>
          <p:cNvSpPr txBox="1"/>
          <p:nvPr/>
        </p:nvSpPr>
        <p:spPr>
          <a:xfrm>
            <a:off x="401781" y="2050473"/>
            <a:ext cx="55002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Бесплатный контент</a:t>
            </a:r>
          </a:p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Работает на всех операционных системах –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Windows, Linux, Mac</a:t>
            </a:r>
          </a:p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Удобен в использовании, содержит много материала для отработки</a:t>
            </a:r>
          </a:p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Удобно использовать при дистанционном обучении через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Skype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Zoom</a:t>
            </a:r>
          </a:p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Позволяет провести подготовку к выполнению задания № 17 ОГЭ.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7DEEBD-159B-49DB-9F59-7BBDFBFF1571}"/>
              </a:ext>
            </a:extLst>
          </p:cNvPr>
          <p:cNvSpPr txBox="1"/>
          <p:nvPr/>
        </p:nvSpPr>
        <p:spPr>
          <a:xfrm>
            <a:off x="6553205" y="2050473"/>
            <a:ext cx="55002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2A3393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Для работы в приложении оно должно быть установлено на ПК или ноутбуке КАЖДОГО пользователя</a:t>
            </a:r>
          </a:p>
          <a:p>
            <a:pPr marL="457200" indent="-457200">
              <a:buClr>
                <a:srgbClr val="2A3393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 работает на смартфонах</a:t>
            </a:r>
          </a:p>
          <a:p>
            <a:pPr marL="457200" indent="-457200">
              <a:buClr>
                <a:srgbClr val="2A3393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Нельзя использовать «кусками» без использования приложения.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2349474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282526" y="119103"/>
            <a:ext cx="4601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Виртуальные лаборатории</a:t>
            </a:r>
          </a:p>
        </p:txBody>
      </p:sp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A4CAE8A-E9BE-4226-B8C5-47823FC125A0}"/>
              </a:ext>
            </a:extLst>
          </p:cNvPr>
          <p:cNvSpPr txBox="1"/>
          <p:nvPr/>
        </p:nvSpPr>
        <p:spPr>
          <a:xfrm>
            <a:off x="282526" y="1308623"/>
            <a:ext cx="102523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Интернет ресурс «Виртуальные лабораторные работы»</a:t>
            </a:r>
          </a:p>
          <a:p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http://mediadidaktika.ru/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Содержит видео-материалы по выполнению лабораторных работ школьного курса.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Виртуальная образовательная лаборатория</a:t>
            </a:r>
          </a:p>
          <a:p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http://www.virtulab.net/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Содержит интерактивные лабораторные работы по физике и химии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Виртуальные лабораторные работы СПБГУ</a:t>
            </a:r>
          </a:p>
          <a:p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http://distolymp2.spbu.ru/www/lab_dhtml/index.html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Содержит интерактивные лабораторные работы по физике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4. Интернет-ресурс «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All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физика»</a:t>
            </a:r>
          </a:p>
          <a:p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http://www.all-fizika.com/article/index.php?id_article=110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Содержит интерактивные лабораторные работы по физике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598" y="964034"/>
            <a:ext cx="1260000" cy="12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42" y="3800762"/>
            <a:ext cx="1251456" cy="12514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42" y="5211136"/>
            <a:ext cx="1260000" cy="12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42" y="2381844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83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523585-4302-4F38-8AEA-E18C73380EC6}"/>
              </a:ext>
            </a:extLst>
          </p:cNvPr>
          <p:cNvSpPr txBox="1"/>
          <p:nvPr/>
        </p:nvSpPr>
        <p:spPr>
          <a:xfrm>
            <a:off x="3063320" y="169008"/>
            <a:ext cx="5588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ХОТИТЕ ЗНАТЬ БОЛЬШЕ?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F162870-03A7-4860-91FE-8CB339E5C08C}"/>
              </a:ext>
            </a:extLst>
          </p:cNvPr>
          <p:cNvGrpSpPr/>
          <p:nvPr/>
        </p:nvGrpSpPr>
        <p:grpSpPr>
          <a:xfrm>
            <a:off x="793179" y="2024076"/>
            <a:ext cx="2474107" cy="4557311"/>
            <a:chOff x="301750" y="914398"/>
            <a:chExt cx="2474107" cy="4557311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769BEB62-C75A-41F3-BB46-A3389167CA08}"/>
                </a:ext>
              </a:extLst>
            </p:cNvPr>
            <p:cNvGrpSpPr/>
            <p:nvPr/>
          </p:nvGrpSpPr>
          <p:grpSpPr>
            <a:xfrm>
              <a:off x="301750" y="914398"/>
              <a:ext cx="2474107" cy="2002973"/>
              <a:chOff x="377950" y="936169"/>
              <a:chExt cx="3083708" cy="2503717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759712FD-EF9E-4F15-9215-2A66590A2C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950" y="936169"/>
                <a:ext cx="1473492" cy="195943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789A53A1-487F-4912-A2E8-A36D52B0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4696" y="1208312"/>
                <a:ext cx="1514641" cy="195943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F1732C8C-18F9-4DEB-9694-6C0A0C08FC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1396" y="1484162"/>
                <a:ext cx="1490262" cy="1955724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5D20F1-54B3-4ABE-9F36-CCE9BBE8562B}"/>
                </a:ext>
              </a:extLst>
            </p:cNvPr>
            <p:cNvSpPr txBox="1"/>
            <p:nvPr/>
          </p:nvSpPr>
          <p:spPr>
            <a:xfrm>
              <a:off x="301750" y="3224940"/>
              <a:ext cx="2474107" cy="861774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6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УМК «Сферы»</a:t>
              </a:r>
            </a:p>
            <a:p>
              <a:pPr algn="ctr">
                <a:defRPr/>
              </a:pPr>
              <a:r>
                <a:rPr lang="ru-RU" sz="16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Авт. Ю.А. </a:t>
              </a:r>
              <a:r>
                <a:rPr lang="ru-RU" sz="1600" dirty="0" err="1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Панебратцев</a:t>
              </a:r>
              <a:r>
                <a:rPr lang="ru-RU" sz="16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ctr">
                <a:defRPr/>
              </a:pPr>
              <a:r>
                <a:rPr lang="ru-RU" sz="16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В.В. </a:t>
              </a:r>
              <a:r>
                <a:rPr lang="ru-RU" sz="1600" dirty="0" err="1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Белага</a:t>
              </a:r>
              <a:r>
                <a:rPr lang="ru-RU" sz="16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и др.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D41E22-3C9B-4370-95C2-C09006EBC4A2}"/>
                </a:ext>
              </a:extLst>
            </p:cNvPr>
            <p:cNvSpPr txBox="1"/>
            <p:nvPr/>
          </p:nvSpPr>
          <p:spPr>
            <a:xfrm>
              <a:off x="301750" y="4148270"/>
              <a:ext cx="2474107" cy="1323439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Номер ФПУ</a:t>
              </a:r>
            </a:p>
            <a:p>
              <a:pPr algn="ctr">
                <a:defRPr/>
              </a:pPr>
              <a:r>
                <a: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1.2.5.1.1.1</a:t>
              </a:r>
            </a:p>
            <a:p>
              <a:pPr algn="ctr">
                <a:defRPr/>
              </a:pPr>
              <a:r>
                <a: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1.2.5.1.1.2</a:t>
              </a:r>
            </a:p>
            <a:p>
              <a:pPr algn="ctr">
                <a:defRPr/>
              </a:pPr>
              <a:r>
                <a: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1.2.5.1.1.3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E59E4C4-C5F0-4991-97E8-A8C1878D4315}"/>
              </a:ext>
            </a:extLst>
          </p:cNvPr>
          <p:cNvGrpSpPr/>
          <p:nvPr/>
        </p:nvGrpSpPr>
        <p:grpSpPr>
          <a:xfrm>
            <a:off x="4581926" y="2331646"/>
            <a:ext cx="2374065" cy="4249741"/>
            <a:chOff x="3091543" y="914398"/>
            <a:chExt cx="2374065" cy="4249741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87D5AE2B-3711-47DB-B465-8A1C6F983C1B}"/>
                </a:ext>
              </a:extLst>
            </p:cNvPr>
            <p:cNvGrpSpPr/>
            <p:nvPr/>
          </p:nvGrpSpPr>
          <p:grpSpPr>
            <a:xfrm>
              <a:off x="3091543" y="914398"/>
              <a:ext cx="2374064" cy="1997835"/>
              <a:chOff x="3091543" y="914398"/>
              <a:chExt cx="2374064" cy="1997835"/>
            </a:xfrm>
          </p:grpSpPr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1D25823A-AC14-4654-A283-4E0DD298F0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91543" y="914398"/>
                <a:ext cx="1142489" cy="156754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C3F07155-E10F-47A6-8AB7-084B480FBB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7258" y="1126975"/>
                <a:ext cx="1162634" cy="157268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43FB044E-B671-4995-AF3F-03C64A7A3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9084" y="1352792"/>
                <a:ext cx="1156523" cy="155944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4DEAD3-00DC-4F18-BCFA-14F8F4CE4C81}"/>
                </a:ext>
              </a:extLst>
            </p:cNvPr>
            <p:cNvSpPr txBox="1"/>
            <p:nvPr/>
          </p:nvSpPr>
          <p:spPr>
            <a:xfrm>
              <a:off x="3091543" y="2912233"/>
              <a:ext cx="2374064" cy="830997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6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УМК «Классический»</a:t>
              </a:r>
            </a:p>
            <a:p>
              <a:pPr algn="ctr">
                <a:defRPr/>
              </a:pPr>
              <a:r>
                <a:rPr lang="ru-RU" sz="16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Авт. С.В. Громов</a:t>
              </a:r>
            </a:p>
            <a:p>
              <a:pPr algn="ctr">
                <a:defRPr/>
              </a:pPr>
              <a:r>
                <a:rPr lang="ru-RU" sz="16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Н.А. Родина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303163-DD96-495D-AE0B-A0C90BFB050E}"/>
                </a:ext>
              </a:extLst>
            </p:cNvPr>
            <p:cNvSpPr txBox="1"/>
            <p:nvPr/>
          </p:nvSpPr>
          <p:spPr>
            <a:xfrm>
              <a:off x="3091544" y="3840700"/>
              <a:ext cx="2374064" cy="1323439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Номер ФПУ</a:t>
              </a:r>
            </a:p>
            <a:p>
              <a:pPr algn="ctr">
                <a:defRPr/>
              </a:pPr>
              <a:r>
                <a: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1.2.5.1.4.1</a:t>
              </a:r>
            </a:p>
            <a:p>
              <a:pPr algn="ctr">
                <a:defRPr/>
              </a:pPr>
              <a:r>
                <a: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1.2.5.1.4.2</a:t>
              </a:r>
            </a:p>
            <a:p>
              <a:pPr algn="ctr">
                <a:defRPr/>
              </a:pPr>
              <a:r>
                <a: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1.2.5.1.4.3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36ADEAE-E36B-4567-B8A3-DC20E16EB2A2}"/>
              </a:ext>
            </a:extLst>
          </p:cNvPr>
          <p:cNvGrpSpPr/>
          <p:nvPr/>
        </p:nvGrpSpPr>
        <p:grpSpPr>
          <a:xfrm>
            <a:off x="8762005" y="2311416"/>
            <a:ext cx="2381611" cy="4269971"/>
            <a:chOff x="5680529" y="1201737"/>
            <a:chExt cx="2381611" cy="4269971"/>
          </a:xfrm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B4834E51-E955-4810-A0D4-88406E3330EE}"/>
                </a:ext>
              </a:extLst>
            </p:cNvPr>
            <p:cNvGrpSpPr/>
            <p:nvPr/>
          </p:nvGrpSpPr>
          <p:grpSpPr>
            <a:xfrm>
              <a:off x="5683122" y="1201737"/>
              <a:ext cx="2379018" cy="1997834"/>
              <a:chOff x="5683122" y="1201737"/>
              <a:chExt cx="2379018" cy="1997834"/>
            </a:xfrm>
          </p:grpSpPr>
          <p:pic>
            <p:nvPicPr>
              <p:cNvPr id="23" name="Рисунок 22">
                <a:extLst>
                  <a:ext uri="{FF2B5EF4-FFF2-40B4-BE49-F238E27FC236}">
                    <a16:creationId xmlns:a16="http://schemas.microsoft.com/office/drawing/2014/main" id="{4E0063EE-FEDA-45EB-B8B1-1F9B949D0B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3122" y="1201737"/>
                <a:ext cx="1161784" cy="155944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7EFACAA2-3A21-44D0-80C8-980195F6F3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0329" y="1414870"/>
                <a:ext cx="1149224" cy="15721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id="{EB8E945F-1ACC-41BC-B188-BC3CEDD2B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6965" y="1640130"/>
                <a:ext cx="1185175" cy="155944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6B0B8B-F1CE-4039-BE43-2F29DE901BFB}"/>
                </a:ext>
              </a:extLst>
            </p:cNvPr>
            <p:cNvSpPr txBox="1"/>
            <p:nvPr/>
          </p:nvSpPr>
          <p:spPr>
            <a:xfrm>
              <a:off x="5680530" y="3212255"/>
              <a:ext cx="2381609" cy="923330"/>
            </a:xfrm>
            <a:prstGeom prst="rect">
              <a:avLst/>
            </a:prstGeom>
            <a:solidFill>
              <a:srgbClr val="70AD47">
                <a:lumMod val="50000"/>
              </a:srgb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УМК «Архимед»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Авт. </a:t>
              </a:r>
              <a:r>
                <a: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О.Ф.Кабардин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463C54-140B-431E-AE0C-1ADE5E36A2B2}"/>
                </a:ext>
              </a:extLst>
            </p:cNvPr>
            <p:cNvSpPr txBox="1"/>
            <p:nvPr/>
          </p:nvSpPr>
          <p:spPr>
            <a:xfrm>
              <a:off x="5680529" y="4148269"/>
              <a:ext cx="2381610" cy="1323439"/>
            </a:xfrm>
            <a:prstGeom prst="rect">
              <a:avLst/>
            </a:prstGeom>
            <a:noFill/>
            <a:ln>
              <a:solidFill>
                <a:srgbClr val="70AD47">
                  <a:lumMod val="5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В ФПУ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1.2.5.1.4.1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1.2.5.1.4.2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1.2.5.1.4.3</a:t>
              </a:r>
            </a:p>
          </p:txBody>
        </p:sp>
      </p:grpSp>
      <p:pic>
        <p:nvPicPr>
          <p:cNvPr id="26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24" y="867529"/>
            <a:ext cx="1008000" cy="100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58" y="867529"/>
            <a:ext cx="1008000" cy="100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805" y="867529"/>
            <a:ext cx="1008000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77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E875A4-6333-4372-8805-E906B71A70C6}"/>
              </a:ext>
            </a:extLst>
          </p:cNvPr>
          <p:cNvSpPr txBox="1"/>
          <p:nvPr/>
        </p:nvSpPr>
        <p:spPr>
          <a:xfrm>
            <a:off x="2253056" y="140689"/>
            <a:ext cx="701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Вас также могут заинтересовать: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C34C64-C283-4616-81EB-DF7F085B9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38" y="1969519"/>
            <a:ext cx="2146106" cy="28719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Изображение выглядит как внешний,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65AAC113-DE4A-40EA-9171-078005A06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3" y="1832077"/>
            <a:ext cx="2292526" cy="302371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Изображение выглядит как здание, текст, знак, остановка&#10;&#10;Автоматически созданное описание">
            <a:extLst>
              <a:ext uri="{FF2B5EF4-FFF2-40B4-BE49-F238E27FC236}">
                <a16:creationId xmlns:a16="http://schemas.microsoft.com/office/drawing/2014/main" id="{B33B1F67-1362-4607-9AC5-178B8D7C24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113" y="1808780"/>
            <a:ext cx="2238100" cy="3032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Прямоугольник 17">
            <a:hlinkClick r:id="rId6"/>
            <a:extLst>
              <a:ext uri="{FF2B5EF4-FFF2-40B4-BE49-F238E27FC236}">
                <a16:creationId xmlns:a16="http://schemas.microsoft.com/office/drawing/2014/main" id="{F171C795-6FE3-40C2-9D18-E1B054FC5205}"/>
              </a:ext>
            </a:extLst>
          </p:cNvPr>
          <p:cNvSpPr/>
          <p:nvPr/>
        </p:nvSpPr>
        <p:spPr>
          <a:xfrm>
            <a:off x="395634" y="4843406"/>
            <a:ext cx="2810612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ОГЭ. Физика. Справочник с комментариями ведущих экспертов</a:t>
            </a:r>
          </a:p>
        </p:txBody>
      </p:sp>
      <p:sp>
        <p:nvSpPr>
          <p:cNvPr id="19" name="Прямоугольник 18">
            <a:hlinkClick r:id="rId7"/>
            <a:extLst>
              <a:ext uri="{FF2B5EF4-FFF2-40B4-BE49-F238E27FC236}">
                <a16:creationId xmlns:a16="http://schemas.microsoft.com/office/drawing/2014/main" id="{DD20474F-84D8-4695-A7E3-98686C9D874A}"/>
              </a:ext>
            </a:extLst>
          </p:cNvPr>
          <p:cNvSpPr/>
          <p:nvPr/>
        </p:nvSpPr>
        <p:spPr>
          <a:xfrm>
            <a:off x="3367928" y="4843406"/>
            <a:ext cx="2502393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ОГЭ-2019. Физика.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25 лучших вариантов</a:t>
            </a:r>
          </a:p>
        </p:txBody>
      </p:sp>
      <p:sp>
        <p:nvSpPr>
          <p:cNvPr id="20" name="Прямоугольник 19">
            <a:hlinkClick r:id="rId8"/>
            <a:extLst>
              <a:ext uri="{FF2B5EF4-FFF2-40B4-BE49-F238E27FC236}">
                <a16:creationId xmlns:a16="http://schemas.microsoft.com/office/drawing/2014/main" id="{F13C2997-BE5F-420D-BD5B-708EE3F11578}"/>
              </a:ext>
            </a:extLst>
          </p:cNvPr>
          <p:cNvSpPr/>
          <p:nvPr/>
        </p:nvSpPr>
        <p:spPr>
          <a:xfrm>
            <a:off x="6297599" y="4855792"/>
            <a:ext cx="2063385" cy="338554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Я сдам ОГЭ! Физика.</a:t>
            </a:r>
          </a:p>
        </p:txBody>
      </p:sp>
      <p:pic>
        <p:nvPicPr>
          <p:cNvPr id="13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814" y="2751232"/>
            <a:ext cx="1657191" cy="16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93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>
            <a:off x="7464152" y="478319"/>
            <a:ext cx="3456384" cy="13384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5" y="2276872"/>
            <a:ext cx="12189772" cy="3411316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8112224" y="978262"/>
            <a:ext cx="5378740" cy="389234"/>
            <a:chOff x="289608" y="6005228"/>
            <a:chExt cx="4302992" cy="293565"/>
          </a:xfrm>
        </p:grpSpPr>
        <p:sp>
          <p:nvSpPr>
            <p:cNvPr id="30" name="TextBox 29"/>
            <p:cNvSpPr txBox="1"/>
            <p:nvPr/>
          </p:nvSpPr>
          <p:spPr>
            <a:xfrm>
              <a:off x="574096" y="6005228"/>
              <a:ext cx="4018504" cy="255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mbria Math" panose="02040503050406030204" pitchFamily="18" charset="0"/>
                  <a:ea typeface="Cambria Math" panose="02040503050406030204" pitchFamily="18" charset="0"/>
                  <a:hlinkClick r:id="rId4"/>
                </a:rPr>
                <a:t>https://shop.prosv.ru/</a:t>
              </a:r>
              <a:endParaRPr lang="ru-RU" sz="1600" i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31" name="Picture 8" descr="https://www.pinclipart.com/picdir/big/288-2884575_sample-courses-clipart.png"/>
            <p:cNvPicPr>
              <a:picLocks noChangeAspect="1" noChangeArrowheads="1"/>
            </p:cNvPicPr>
            <p:nvPr/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9608" y="6025709"/>
              <a:ext cx="281818" cy="2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Заголовок 5"/>
          <p:cNvSpPr txBox="1">
            <a:spLocks/>
          </p:cNvSpPr>
          <p:nvPr/>
        </p:nvSpPr>
        <p:spPr>
          <a:xfrm>
            <a:off x="619509" y="692696"/>
            <a:ext cx="6048672" cy="108012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13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Акция</a:t>
            </a:r>
            <a:r>
              <a:rPr lang="ru-RU" sz="2800" dirty="0">
                <a:solidFill>
                  <a:srgbClr val="01469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*</a:t>
            </a:r>
            <a:r>
              <a:rPr lang="ru-RU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dirty="0">
                <a:solidFill>
                  <a:srgbClr val="01469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нашем интернет магазине </a:t>
            </a:r>
          </a:p>
          <a:p>
            <a:pPr algn="r"/>
            <a:r>
              <a:rPr lang="ru-RU" sz="1800" dirty="0">
                <a:solidFill>
                  <a:srgbClr val="01469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*Срок акции до 30 апреля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35" y="2492896"/>
            <a:ext cx="1516013" cy="151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02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05" y="1820163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spc="-40" dirty="0">
                <a:solidFill>
                  <a:srgbClr val="2A339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>СПАСИБО ЗА ВНИМАНИЕ!</a:t>
            </a:r>
            <a:br>
              <a:rPr lang="ru-RU" sz="3200" spc="-40" dirty="0">
                <a:solidFill>
                  <a:srgbClr val="2A339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</a:br>
            <a:br>
              <a:rPr lang="ru-RU" sz="3200" spc="-40" dirty="0">
                <a:solidFill>
                  <a:srgbClr val="2A339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</a:br>
            <a:endParaRPr lang="ru-RU" sz="3200" spc="-40" dirty="0">
              <a:solidFill>
                <a:srgbClr val="2A3393"/>
              </a:solidFill>
              <a:latin typeface="Cambria Math" panose="02040503050406030204" pitchFamily="18" charset="0"/>
              <a:ea typeface="Cambria Math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66" name="Подзаголовок 2"/>
          <p:cNvSpPr txBox="1">
            <a:spLocks/>
          </p:cNvSpPr>
          <p:nvPr/>
        </p:nvSpPr>
        <p:spPr>
          <a:xfrm>
            <a:off x="2776403" y="2685875"/>
            <a:ext cx="7330667" cy="2816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900" b="1" spc="-40" dirty="0">
                <a:solidFill>
                  <a:srgbClr val="2A339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>Группа компаний «Просвещение»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>Адрес: 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>127473, Москва, ул.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>Краснопролетарская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>, д. 16, стр. 3, подъезд 8, бизнес-центр «Новослободский»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</a:br>
            <a:r>
              <a:rPr lang="ru-RU" sz="14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>Телефон: 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>+7 (495) 789-30-40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</a:br>
            <a:r>
              <a:rPr lang="ru-RU" sz="14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>Факс: 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>+7 (495) 789-30-41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</a:br>
            <a:r>
              <a:rPr lang="ru-RU" sz="14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>Сайт: 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  <a:hlinkClick r:id="rId3"/>
              </a:rPr>
              <a:t>prosv.ru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>Горячая линия: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  <a:hlinkClick r:id="rId4"/>
              </a:rPr>
              <a:t>vopros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  <a:hlinkClick r:id="rId4"/>
              </a:rPr>
              <a:t>@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  <a:hlinkClick r:id="rId4"/>
              </a:rPr>
              <a:t>prosv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  <a:hlinkClick r:id="rId4"/>
              </a:rPr>
              <a:t>.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  <a:hlinkClick r:id="rId4"/>
              </a:rPr>
              <a:t>ru</a:t>
            </a:r>
            <a:br>
              <a:rPr lang="ru-RU" sz="14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</a:br>
            <a:br>
              <a:rPr lang="ru-RU" sz="29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</a:br>
            <a:endParaRPr lang="ru-RU" sz="29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Cambria Math" panose="02040503050406030204" pitchFamily="18" charset="0"/>
              <a:ea typeface="Cambria Math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 bwMode="auto">
          <a:xfrm>
            <a:off x="215445" y="5667489"/>
            <a:ext cx="9007880" cy="740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5" y="1274491"/>
            <a:ext cx="10987315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90753" y="5965187"/>
            <a:ext cx="7397771" cy="7540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«Все права защищены. Настоящая информация является конфиденциальной, может содержать результаты интеллектуальной деятельности и/или средства индивидуализации, принадлежащие АО «Издательство «Просвещение» (ОГРН 1147746296532), персональные данные физических лиц, а также информацию, являющуюся коммерческой тайной АО «Издательство «Просвещение». Информация адресована в печатной или электронной форме исключительно лицам, которым она предназначена. Если Вы не являетесь адресатом или получили информацию по ошибке, просьба незамедлительно сообщить об этом отправителю и удалить все копии этих материалов, которые могут находиться на Вашем сервере или уничтожить физически. Никакая часть информации не может быть скопирована, раскрыта или распространена в какой бы то ни было форме и какими бы то ни было средствами, включая размещение в сети Интернет и в корпоративных сетях, а также записана в память ЭВМ, для частного или публичного использования, без письменного разрешения владельца авторских прав.</a:t>
            </a:r>
          </a:p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АО «Издательство «Просвещение», 2020»</a:t>
            </a:r>
          </a:p>
        </p:txBody>
      </p:sp>
      <p:pic>
        <p:nvPicPr>
          <p:cNvPr id="9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002008" y="4787942"/>
            <a:ext cx="3885569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Телефон: 8(495)789-30-40 доб.41-03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What’s up, Telegram: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 (963)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976-10-01 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E-mail:  OLitvinov@prosv.ru   </a:t>
            </a:r>
          </a:p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097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4E02EE-FF8B-4EA3-A3AE-CD2601DC3639}"/>
              </a:ext>
            </a:extLst>
          </p:cNvPr>
          <p:cNvSpPr txBox="1"/>
          <p:nvPr/>
        </p:nvSpPr>
        <p:spPr>
          <a:xfrm>
            <a:off x="96982" y="29685"/>
            <a:ext cx="9532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Как организовать лабораторный эксперимент в условиях дистанционного обучения?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43156" y="983792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389DF6-2B9D-4F62-B818-FCCF6AAE438F}"/>
              </a:ext>
            </a:extLst>
          </p:cNvPr>
          <p:cNvSpPr/>
          <p:nvPr/>
        </p:nvSpPr>
        <p:spPr>
          <a:xfrm>
            <a:off x="193964" y="1083347"/>
            <a:ext cx="114854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Неотъемлемой составной частью учебного процесса при изучении естественнонаучных и технических дисциплин является лабораторный практикум, задачей которого является формирование практических навыков работы с оборудованием, получения и обработки экспериментальных данных, умений планировать эксперимент, анализировать и сопоставлять полученные результаты с литературными данными.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CF789BC-7354-4836-B6DD-5D403B325A8D}"/>
              </a:ext>
            </a:extLst>
          </p:cNvPr>
          <p:cNvSpPr/>
          <p:nvPr/>
        </p:nvSpPr>
        <p:spPr>
          <a:xfrm>
            <a:off x="193964" y="2560675"/>
            <a:ext cx="11646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Совершенствование мультимедийных средств обучения привело к модернизации образовательного процесса в целом: уроки проводятся в режиме презентаций, для ведения уроков используются интерактивные способы представления учебного материала, проверочные и контрольные работы можно проводить в режиме онлайн с мгновенной проверкой.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56D1874-E84B-4646-B9F9-41A2FE8F6F5B}"/>
              </a:ext>
            </a:extLst>
          </p:cNvPr>
          <p:cNvSpPr/>
          <p:nvPr/>
        </p:nvSpPr>
        <p:spPr>
          <a:xfrm>
            <a:off x="193963" y="3761004"/>
            <a:ext cx="11485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Наиболее консервативной частью учебного процесса остается лабораторный практикум, целесообразность полного перевода которого в виртуальный режим пока не совсем ясна.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4282D5-C70C-4821-854B-E297BDF7C282}"/>
              </a:ext>
            </a:extLst>
          </p:cNvPr>
          <p:cNvSpPr txBox="1"/>
          <p:nvPr/>
        </p:nvSpPr>
        <p:spPr>
          <a:xfrm>
            <a:off x="284697" y="4937776"/>
            <a:ext cx="11622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СУЩЕСТВУЮТ ЛИ РЕСУРСЫ ДЛЯ ВЫПОЛНЕНИЯ ЛАБОРАТОРНЫХ РАБОТ В РЕЖИМЕ ОНЛАЙН?</a:t>
            </a:r>
          </a:p>
        </p:txBody>
      </p:sp>
    </p:spTree>
    <p:extLst>
      <p:ext uri="{BB962C8B-B14F-4D97-AF65-F5344CB8AC3E}">
        <p14:creationId xmlns:p14="http://schemas.microsoft.com/office/powerpoint/2010/main" val="308400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4E02EE-FF8B-4EA3-A3AE-CD2601DC3639}"/>
              </a:ext>
            </a:extLst>
          </p:cNvPr>
          <p:cNvSpPr txBox="1"/>
          <p:nvPr/>
        </p:nvSpPr>
        <p:spPr>
          <a:xfrm>
            <a:off x="96982" y="29685"/>
            <a:ext cx="9532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Как организовать лабораторный эксперимент в условиях дистанционного обучения?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43156" y="983792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14282D5-C70C-4821-854B-E297BDF7C282}"/>
              </a:ext>
            </a:extLst>
          </p:cNvPr>
          <p:cNvSpPr txBox="1"/>
          <p:nvPr/>
        </p:nvSpPr>
        <p:spPr>
          <a:xfrm>
            <a:off x="284697" y="1140597"/>
            <a:ext cx="11622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СУЩЕСТВУЮТ ЛИ РЕСУРСЫ ДЛЯ ВЫПОЛНЕНИЯ ЛАБОРАТОРНЫХ РАБОТ В РЕЖИМЕ ОНЛАЙН?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4EF681-4F22-41C0-9DFC-63B743CC1F10}"/>
              </a:ext>
            </a:extLst>
          </p:cNvPr>
          <p:cNvSpPr txBox="1"/>
          <p:nvPr/>
        </p:nvSpPr>
        <p:spPr>
          <a:xfrm>
            <a:off x="284697" y="1537789"/>
            <a:ext cx="98110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Электронные приложения к учебникам</a:t>
            </a:r>
          </a:p>
          <a:p>
            <a:pPr marL="457200" indent="-457200">
              <a:buAutoNum type="arabicPeriod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Виртуальные лаборатории</a:t>
            </a:r>
          </a:p>
          <a:p>
            <a:pPr marL="457200" indent="-457200">
              <a:buAutoNum type="arabicPeriod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Дополнительное ПО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(«Живая физика», «Открытый класс» и т.д.)</a:t>
            </a:r>
          </a:p>
          <a:p>
            <a:pPr marL="457200" indent="-457200">
              <a:buAutoNum type="arabicPeriod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Интернет-ресурсы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66954-9FC8-400E-8F16-CDEB570BD969}"/>
              </a:ext>
            </a:extLst>
          </p:cNvPr>
          <p:cNvSpPr txBox="1"/>
          <p:nvPr/>
        </p:nvSpPr>
        <p:spPr>
          <a:xfrm>
            <a:off x="1301192" y="3111652"/>
            <a:ext cx="9589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ЧТО НУЖНО УЧИТЕЛЮ ДЛЯ ОРГАНИЗАЦИИ ЛАБОРАТОРНОГО ПРАКТИКУМА?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725919-F3AC-49A7-B4B6-DB0DCD962BD6}"/>
              </a:ext>
            </a:extLst>
          </p:cNvPr>
          <p:cNvSpPr txBox="1"/>
          <p:nvPr/>
        </p:nvSpPr>
        <p:spPr>
          <a:xfrm>
            <a:off x="284697" y="3513047"/>
            <a:ext cx="112596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Установить программу на ПК или ноутбук;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Для дополнительного ПО разработать лабораторную работу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Для электронного приложения и конструкторов уроков – выбрать работу и вставить в урок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 любом случае использовать программы для онлайн трансляции</a:t>
            </a:r>
          </a:p>
        </p:txBody>
      </p:sp>
    </p:spTree>
    <p:extLst>
      <p:ext uri="{BB962C8B-B14F-4D97-AF65-F5344CB8AC3E}">
        <p14:creationId xmlns:p14="http://schemas.microsoft.com/office/powerpoint/2010/main" val="241464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282526" y="119103"/>
            <a:ext cx="4525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Электронные приложения</a:t>
            </a:r>
          </a:p>
        </p:txBody>
      </p:sp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999142-1924-4D7D-A687-1CDF2683D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1" y="1460630"/>
            <a:ext cx="2611308" cy="2611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1CF4BF2-A0A7-4E3C-97A7-C5E367B751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06" y="1460630"/>
            <a:ext cx="2611308" cy="2611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E639CFA-CE12-418F-A21F-8496FA1F2F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982" y="1460630"/>
            <a:ext cx="2611308" cy="2624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DE0AB86-F573-4FC5-BD4A-25EE9B8A820A}"/>
              </a:ext>
            </a:extLst>
          </p:cNvPr>
          <p:cNvSpPr txBox="1"/>
          <p:nvPr/>
        </p:nvSpPr>
        <p:spPr>
          <a:xfrm>
            <a:off x="3362783" y="852371"/>
            <a:ext cx="5466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Электронные приложения к УМК «Сферы»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8F5E7A-7449-403F-90A6-84B4B81BD7FC}"/>
              </a:ext>
            </a:extLst>
          </p:cNvPr>
          <p:cNvSpPr txBox="1"/>
          <p:nvPr/>
        </p:nvSpPr>
        <p:spPr>
          <a:xfrm>
            <a:off x="160180" y="4280087"/>
            <a:ext cx="12031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ПРИЛОЖЕНИЯ ЯВЛЯЮТСЯ БЕСПЛАТНЫМИ, ДЛЯ ТОГО ЧТОБЫ СКАЧАТЬ ПЕРЕЙДИТЕ ПО ССЫЛКЕ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DDBB1B-BC6A-442B-A685-DD58BB17272F}"/>
              </a:ext>
            </a:extLst>
          </p:cNvPr>
          <p:cNvSpPr txBox="1"/>
          <p:nvPr/>
        </p:nvSpPr>
        <p:spPr>
          <a:xfrm>
            <a:off x="2534948" y="4680197"/>
            <a:ext cx="69388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7 КЛАСС: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7"/>
              </a:rPr>
              <a:t>http://spheres.prosv.ru/physics/about/199/2205/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 КЛАСС: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8"/>
              </a:rPr>
              <a:t>http://spheres.prosv.ru/physics/about/200/2236/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9 КЛАСС: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9"/>
              </a:rPr>
              <a:t>http://spheres.prosv.ru/physics/about/201/2280/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6F6498-E86E-4E59-86C2-8DF07C62ACDE}"/>
              </a:ext>
            </a:extLst>
          </p:cNvPr>
          <p:cNvSpPr txBox="1"/>
          <p:nvPr/>
        </p:nvSpPr>
        <p:spPr>
          <a:xfrm>
            <a:off x="1431971" y="5805574"/>
            <a:ext cx="9488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ВНИМАНИЕ! КАЖДЫЙ КЛАСС НУЖНО СКАЧАТЬ И УСТАНОВИТЬ ОТДЕДЬНО!!!</a:t>
            </a:r>
          </a:p>
        </p:txBody>
      </p:sp>
    </p:spTree>
    <p:extLst>
      <p:ext uri="{BB962C8B-B14F-4D97-AF65-F5344CB8AC3E}">
        <p14:creationId xmlns:p14="http://schemas.microsoft.com/office/powerpoint/2010/main" val="279227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282526" y="119103"/>
            <a:ext cx="7138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Электронные приложения к УМК «Сферы»</a:t>
            </a:r>
          </a:p>
        </p:txBody>
      </p:sp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38F5E7A-7449-403F-90A6-84B4B81BD7FC}"/>
              </a:ext>
            </a:extLst>
          </p:cNvPr>
          <p:cNvSpPr txBox="1"/>
          <p:nvPr/>
        </p:nvSpPr>
        <p:spPr>
          <a:xfrm>
            <a:off x="80090" y="817692"/>
            <a:ext cx="5598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ЧТОБЫ СКАЧАТЬ – ПЕРЕХОДИМ ПО ССЫЛКЕ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CEBB74-B5ED-4DE6-AA4D-43C522A5F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30" y="1305486"/>
            <a:ext cx="2314575" cy="3838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22A455-CF3E-4BC1-86C9-97075E14A345}"/>
              </a:ext>
            </a:extLst>
          </p:cNvPr>
          <p:cNvSpPr txBox="1"/>
          <p:nvPr/>
        </p:nvSpPr>
        <p:spPr>
          <a:xfrm>
            <a:off x="3990109" y="1413164"/>
            <a:ext cx="5753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Нажимаем на кнопку «Скачать полную версию»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241D78A9-2815-4DF0-BFCB-AA3D155583B4}"/>
              </a:ext>
            </a:extLst>
          </p:cNvPr>
          <p:cNvCxnSpPr>
            <a:stCxn id="6" idx="1"/>
          </p:cNvCxnSpPr>
          <p:nvPr/>
        </p:nvCxnSpPr>
        <p:spPr>
          <a:xfrm flipH="1">
            <a:off x="2327564" y="1613219"/>
            <a:ext cx="1662545" cy="302805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97D147F-57F9-4C58-8A0D-974DE1A9D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865" y="3239999"/>
            <a:ext cx="6105525" cy="1104900"/>
          </a:xfrm>
          <a:prstGeom prst="rect">
            <a:avLst/>
          </a:prstGeom>
        </p:spPr>
      </p:pic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69FF90F1-48A6-4C9C-B620-6EB0ECF2EDD7}"/>
              </a:ext>
            </a:extLst>
          </p:cNvPr>
          <p:cNvSpPr/>
          <p:nvPr/>
        </p:nvSpPr>
        <p:spPr>
          <a:xfrm>
            <a:off x="6104024" y="2026257"/>
            <a:ext cx="1525604" cy="63730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3F3176-EB18-44FC-BE9B-88274211FA0D}"/>
              </a:ext>
            </a:extLst>
          </p:cNvPr>
          <p:cNvSpPr txBox="1"/>
          <p:nvPr/>
        </p:nvSpPr>
        <p:spPr>
          <a:xfrm>
            <a:off x="4111001" y="2752205"/>
            <a:ext cx="7352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 появившемся окне загрузки нажимаем кнопку «Сохранить»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7FD233-15DB-49D6-920F-07F34E5C52C5}"/>
              </a:ext>
            </a:extLst>
          </p:cNvPr>
          <p:cNvSpPr txBox="1"/>
          <p:nvPr/>
        </p:nvSpPr>
        <p:spPr>
          <a:xfrm>
            <a:off x="3595510" y="4422753"/>
            <a:ext cx="8377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Внимание!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Некоторые браузеры начинают загрузку автоматически.</a:t>
            </a:r>
          </a:p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Например: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Opera, Yandex, Chrome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Если такое окно не появилось – ничего страшного! Это значит, что браузер начал автоматическую загрузку.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648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282526" y="119103"/>
            <a:ext cx="7138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Электронные приложения к УМК «Сферы»</a:t>
            </a:r>
          </a:p>
        </p:txBody>
      </p:sp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38F5E7A-7449-403F-90A6-84B4B81BD7FC}"/>
              </a:ext>
            </a:extLst>
          </p:cNvPr>
          <p:cNvSpPr txBox="1"/>
          <p:nvPr/>
        </p:nvSpPr>
        <p:spPr>
          <a:xfrm>
            <a:off x="282526" y="817692"/>
            <a:ext cx="3519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УСТАНОВКА ПРИЛОЖЕНИЯ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3C2709-6CAA-4F16-87F2-B6C130B7D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26" y="1305486"/>
            <a:ext cx="1446262" cy="15993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B95AC7-698D-48C9-8935-33A53A4878A9}"/>
              </a:ext>
            </a:extLst>
          </p:cNvPr>
          <p:cNvSpPr txBox="1"/>
          <p:nvPr/>
        </p:nvSpPr>
        <p:spPr>
          <a:xfrm>
            <a:off x="2042206" y="1217802"/>
            <a:ext cx="77564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Установочный файл – это образ диска, имеющий формат «.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iso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».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 большинстве ПК распаковывать этот формат не нужно.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Для того чтобы открыть кликаем левой кнопкой мыши два раза.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Открывается папка с содержимым диска.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BE9936-39E7-492D-9FD4-28E84519E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8462" y="2661994"/>
            <a:ext cx="6315075" cy="2133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AE1448-75F7-4810-AFCF-498DA81D516F}"/>
              </a:ext>
            </a:extLst>
          </p:cNvPr>
          <p:cNvSpPr txBox="1"/>
          <p:nvPr/>
        </p:nvSpPr>
        <p:spPr>
          <a:xfrm>
            <a:off x="466261" y="4316760"/>
            <a:ext cx="6771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Для установки кликаем два раза на файл «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setup_physics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Далее следуем советам установщика.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A1FAC7D-0985-4DD9-82EF-4E7CC5F673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7410" y="3180988"/>
            <a:ext cx="4471914" cy="322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72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282526" y="119103"/>
            <a:ext cx="7138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Электронные приложения к УМК «Сферы»</a:t>
            </a:r>
          </a:p>
        </p:txBody>
      </p:sp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38F5E7A-7449-403F-90A6-84B4B81BD7FC}"/>
              </a:ext>
            </a:extLst>
          </p:cNvPr>
          <p:cNvSpPr txBox="1"/>
          <p:nvPr/>
        </p:nvSpPr>
        <p:spPr>
          <a:xfrm>
            <a:off x="282526" y="817692"/>
            <a:ext cx="3519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УСТАНОВКА ПРИЛОЖЕНИЯ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AE1448-75F7-4810-AFCF-498DA81D516F}"/>
              </a:ext>
            </a:extLst>
          </p:cNvPr>
          <p:cNvSpPr txBox="1"/>
          <p:nvPr/>
        </p:nvSpPr>
        <p:spPr>
          <a:xfrm>
            <a:off x="5581671" y="1305485"/>
            <a:ext cx="5959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Для установки следуем советам установщика.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 только приложение установится – нажимаем кнопку «Завершить».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A1FAC7D-0985-4DD9-82EF-4E7CC5F67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25" y="1305485"/>
            <a:ext cx="5022541" cy="362682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077FBB-6C22-437D-A02F-90AD74889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069" y="2321148"/>
            <a:ext cx="5490767" cy="421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90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282526" y="119103"/>
            <a:ext cx="7138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Электронные приложения к УМК «Сферы»</a:t>
            </a:r>
          </a:p>
        </p:txBody>
      </p:sp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38F5E7A-7449-403F-90A6-84B4B81BD7FC}"/>
              </a:ext>
            </a:extLst>
          </p:cNvPr>
          <p:cNvSpPr txBox="1"/>
          <p:nvPr/>
        </p:nvSpPr>
        <p:spPr>
          <a:xfrm>
            <a:off x="282526" y="817692"/>
            <a:ext cx="2903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ВХОД В ПРИЛОЖЕНИЕ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E3C105-0545-4B23-9F02-C2958AAA6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16" y="1305486"/>
            <a:ext cx="7266731" cy="4890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8AAE84-0E70-44DB-9A00-548B2C1F3D17}"/>
              </a:ext>
            </a:extLst>
          </p:cNvPr>
          <p:cNvSpPr txBox="1"/>
          <p:nvPr/>
        </p:nvSpPr>
        <p:spPr>
          <a:xfrm>
            <a:off x="7530114" y="863859"/>
            <a:ext cx="4309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Шаг 1: «Регистрация»</a:t>
            </a:r>
          </a:p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Кликаем на вкладку «Регистрация»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7C09F9D-2388-47D1-AFCB-C879CBFE7B1F}"/>
              </a:ext>
            </a:extLst>
          </p:cNvPr>
          <p:cNvCxnSpPr>
            <a:stCxn id="6" idx="1"/>
          </p:cNvCxnSpPr>
          <p:nvPr/>
        </p:nvCxnSpPr>
        <p:spPr>
          <a:xfrm flipH="1">
            <a:off x="5985164" y="1217802"/>
            <a:ext cx="1544950" cy="11236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A547C03-92B2-4B78-AC24-249CF348E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8633" y="1705596"/>
            <a:ext cx="3905250" cy="28289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B880FF-C4C8-4C4C-883B-BC1AAB58C125}"/>
              </a:ext>
            </a:extLst>
          </p:cNvPr>
          <p:cNvSpPr txBox="1"/>
          <p:nvPr/>
        </p:nvSpPr>
        <p:spPr>
          <a:xfrm>
            <a:off x="7630653" y="4668372"/>
            <a:ext cx="44069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Шаг 2: «Завершение регистрации»</a:t>
            </a:r>
          </a:p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Вводим свои данные, придумываем пароль и нажимаем кнопку «Создать»</a:t>
            </a:r>
          </a:p>
        </p:txBody>
      </p:sp>
    </p:spTree>
    <p:extLst>
      <p:ext uri="{BB962C8B-B14F-4D97-AF65-F5344CB8AC3E}">
        <p14:creationId xmlns:p14="http://schemas.microsoft.com/office/powerpoint/2010/main" val="38215957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4176</TotalTime>
  <Words>1687</Words>
  <Application>Microsoft Office PowerPoint</Application>
  <PresentationFormat>Широкоэкранный</PresentationFormat>
  <Paragraphs>206</Paragraphs>
  <Slides>29</Slides>
  <Notes>29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Cambria</vt:lpstr>
      <vt:lpstr>Cambria Math</vt:lpstr>
      <vt:lpstr>Open Sans Light</vt:lpstr>
      <vt:lpstr>Times New Roman</vt:lpstr>
      <vt:lpstr>Wingdings</vt:lpstr>
      <vt:lpstr>Тема Office</vt:lpstr>
      <vt:lpstr>Слайд think-cell</vt:lpstr>
      <vt:lpstr>«Лабораторный практикум в дистанционном формате»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КОМПАНИЙ ПРОСВЕЩЕНИЕ — СИСТЕМЕ ОБРАЗОВАНИЯ</dc:title>
  <dc:creator>Мегдальский Денис Игоревич</dc:creator>
  <cp:lastModifiedBy>have.no.sugar@gmail.com</cp:lastModifiedBy>
  <cp:revision>389</cp:revision>
  <dcterms:created xsi:type="dcterms:W3CDTF">2019-08-12T18:04:10Z</dcterms:created>
  <dcterms:modified xsi:type="dcterms:W3CDTF">2020-04-16T16:11:53Z</dcterms:modified>
</cp:coreProperties>
</file>